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955"/>
    <p:restoredTop sz="94764"/>
  </p:normalViewPr>
  <p:slideViewPr>
    <p:cSldViewPr snapToGrid="0" snapToObjects="1">
      <p:cViewPr varScale="1">
        <p:scale>
          <a:sx n="137" d="100"/>
          <a:sy n="137" d="100"/>
        </p:scale>
        <p:origin x="208" y="7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png>
</file>

<file path=ppt/media/image3.tif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314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585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70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600" baseline="0"/>
            </a:lvl1pPr>
            <a:lvl2pPr>
              <a:defRPr sz="24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600"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16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701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067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249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97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07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231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31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EASTemplate_Background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7913" y="2552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916AB-B5AF-4C45-A649-C93DF3791412}" type="datetimeFigureOut">
              <a:rPr lang="en-US" smtClean="0"/>
              <a:t>7/31/19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9626" y="207255"/>
            <a:ext cx="655774" cy="779544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1152940"/>
            <a:ext cx="914400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DFA67-A9D6-424F-8EF3-68C8D9221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114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457200" rtl="0" eaLnBrk="1" latinLnBrk="0" hangingPunct="1">
        <a:spcBef>
          <a:spcPct val="20000"/>
        </a:spcBef>
        <a:buFontTx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457200" rtl="0" eaLnBrk="1" latinLnBrk="0" hangingPunct="1">
        <a:spcBef>
          <a:spcPct val="20000"/>
        </a:spcBef>
        <a:buFontTx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457200" rtl="0" eaLnBrk="1" latinLnBrk="0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457200" rtl="0" eaLnBrk="1" latinLnBrk="0" hangingPunct="1">
        <a:spcBef>
          <a:spcPct val="200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Python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009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658" y="2552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3600"/>
              <a:t>Instead of primitive types</a:t>
            </a:r>
            <a:r>
              <a:rPr lang="mr-IN" sz="3600"/>
              <a:t>…</a:t>
            </a:r>
            <a:endParaRPr lang="en-US" sz="36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942" y="1477434"/>
            <a:ext cx="8523925" cy="690033"/>
          </a:xfrm>
        </p:spPr>
        <p:txBody>
          <a:bodyPr>
            <a:normAutofit fontScale="92500"/>
          </a:bodyPr>
          <a:lstStyle/>
          <a:p>
            <a:r>
              <a:rPr lang="en-US" sz="2400"/>
              <a:t>Most compiled languages have “primitive types” of a particular size</a:t>
            </a:r>
          </a:p>
          <a:p>
            <a:endParaRPr lang="en-US" sz="2400"/>
          </a:p>
        </p:txBody>
      </p:sp>
      <p:sp>
        <p:nvSpPr>
          <p:cNvPr id="4" name="TextBox 3"/>
          <p:cNvSpPr txBox="1"/>
          <p:nvPr/>
        </p:nvSpPr>
        <p:spPr>
          <a:xfrm>
            <a:off x="1312590" y="2167467"/>
            <a:ext cx="523252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char x  = ‘a’;   /* single byte */</a:t>
            </a:r>
          </a:p>
          <a:p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int i   = 1;     /* may be 2 or 4 bytes</a:t>
            </a:r>
          </a:p>
          <a:p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                   depending on the system */</a:t>
            </a:r>
          </a:p>
          <a:p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float j = 1.5;   /* 4 bytes */</a:t>
            </a:r>
          </a:p>
          <a:p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float[10] list;  /* list of 10 4 byte floats */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26942" y="3682028"/>
            <a:ext cx="8365066" cy="690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2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Tx/>
              <a:buNone/>
              <a:defRPr sz="2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Tx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Tx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/>
              <a:t>That can support compiler-enforced rules</a:t>
            </a:r>
          </a:p>
          <a:p>
            <a:endParaRPr lang="en-US" sz="2200"/>
          </a:p>
        </p:txBody>
      </p:sp>
      <p:sp>
        <p:nvSpPr>
          <p:cNvPr id="6" name="TextBox 5"/>
          <p:cNvSpPr txBox="1"/>
          <p:nvPr/>
        </p:nvSpPr>
        <p:spPr>
          <a:xfrm>
            <a:off x="1312590" y="4187674"/>
            <a:ext cx="714173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float j = 1.5;</a:t>
            </a:r>
          </a:p>
          <a:p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printf("Hello World%s\n", j);</a:t>
            </a:r>
          </a:p>
          <a:p>
            <a:endParaRPr lang="en-US" sz="140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warning: format specifies type 'char *' but the argument has type 'float'</a:t>
            </a:r>
          </a:p>
        </p:txBody>
      </p:sp>
    </p:spTree>
    <p:extLst>
      <p:ext uri="{BB962C8B-B14F-4D97-AF65-F5344CB8AC3E}">
        <p14:creationId xmlns:p14="http://schemas.microsoft.com/office/powerpoint/2010/main" val="89861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658" y="2552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3600"/>
              <a:t>Python uses object-oriented 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942" y="1477434"/>
            <a:ext cx="8523925" cy="690033"/>
          </a:xfrm>
        </p:spPr>
        <p:txBody>
          <a:bodyPr>
            <a:normAutofit fontScale="92500" lnSpcReduction="20000"/>
          </a:bodyPr>
          <a:lstStyle/>
          <a:p>
            <a:r>
              <a:rPr lang="en-US" sz="2400"/>
              <a:t>A “class” is an advanced type that can combine data and operations on that data</a:t>
            </a:r>
          </a:p>
          <a:p>
            <a:endParaRPr lang="en-US" sz="2400"/>
          </a:p>
        </p:txBody>
      </p:sp>
      <p:sp>
        <p:nvSpPr>
          <p:cNvPr id="4" name="TextBox 3"/>
          <p:cNvSpPr txBox="1"/>
          <p:nvPr/>
        </p:nvSpPr>
        <p:spPr>
          <a:xfrm>
            <a:off x="4350729" y="2368323"/>
            <a:ext cx="4275529" cy="3362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class Point(object):</a:t>
            </a:r>
          </a:p>
          <a:p>
            <a:pPr>
              <a:lnSpc>
                <a:spcPts val="1740"/>
              </a:lnSpc>
            </a:pPr>
            <a:endParaRPr lang="en-US" sz="120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    def __init__(self, x, y):</a:t>
            </a:r>
          </a:p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        self.x = x</a:t>
            </a:r>
          </a:p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        self.y = y</a:t>
            </a:r>
          </a:p>
          <a:p>
            <a:pPr>
              <a:lnSpc>
                <a:spcPts val="1740"/>
              </a:lnSpc>
            </a:pPr>
            <a:endParaRPr lang="en-US" sz="120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    </a:t>
            </a: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def isOrigin(self):</a:t>
            </a:r>
          </a:p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        if self.x == 0 and self.y == 0:</a:t>
            </a:r>
          </a:p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            return True</a:t>
            </a:r>
          </a:p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        else:</a:t>
            </a:r>
          </a:p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            </a:t>
            </a: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return False</a:t>
            </a:r>
          </a:p>
          <a:p>
            <a:pPr>
              <a:lnSpc>
                <a:spcPts val="1740"/>
              </a:lnSpc>
            </a:pPr>
            <a:endParaRPr lang="en-US" sz="120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    </a:t>
            </a: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def __str__(self):</a:t>
            </a:r>
          </a:p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        return '(%d, %d)' % (self.x, self.y)</a:t>
            </a:r>
            <a:endParaRPr lang="en-US" sz="120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ts val="1740"/>
              </a:lnSpc>
            </a:pPr>
            <a:r>
              <a:rPr lang="en-US" sz="1200">
                <a:latin typeface="Andale Mono" charset="0"/>
                <a:ea typeface="Andale Mono" charset="0"/>
                <a:cs typeface="Andale Mono" charset="0"/>
              </a:rPr>
              <a:t>        </a:t>
            </a:r>
            <a:endParaRPr lang="en-US" sz="12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814267" y="2503596"/>
            <a:ext cx="3091912" cy="3091912"/>
            <a:chOff x="794812" y="2903349"/>
            <a:chExt cx="3091912" cy="3091912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2213675" y="2903349"/>
              <a:ext cx="7749" cy="3091912"/>
            </a:xfrm>
            <a:prstGeom prst="line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6200000" flipH="1">
              <a:off x="2336893" y="2737186"/>
              <a:ext cx="7749" cy="3091912"/>
            </a:xfrm>
            <a:prstGeom prst="line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/>
            <p:cNvSpPr/>
            <p:nvPr/>
          </p:nvSpPr>
          <p:spPr>
            <a:xfrm>
              <a:off x="3008354" y="3570555"/>
              <a:ext cx="45719" cy="4571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4641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658" y="25527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3600"/>
              <a:t>Python uses object-oriented classes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1307" y="2882240"/>
            <a:ext cx="3217547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900">
                <a:latin typeface="Andale Mono" charset="0"/>
                <a:ea typeface="Andale Mono" charset="0"/>
                <a:cs typeface="Andale Mono" charset="0"/>
              </a:rPr>
              <a:t>class Point(object):</a:t>
            </a:r>
          </a:p>
          <a:p>
            <a:endParaRPr lang="mr-IN" sz="90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mr-IN" sz="900">
                <a:latin typeface="Andale Mono" charset="0"/>
                <a:ea typeface="Andale Mono" charset="0"/>
                <a:cs typeface="Andale Mono" charset="0"/>
              </a:rPr>
              <a:t>    def __init__(self, x, y):</a:t>
            </a:r>
          </a:p>
          <a:p>
            <a:r>
              <a:rPr lang="mr-IN" sz="900">
                <a:latin typeface="Andale Mono" charset="0"/>
                <a:ea typeface="Andale Mono" charset="0"/>
                <a:cs typeface="Andale Mono" charset="0"/>
              </a:rPr>
              <a:t>        self.x = x</a:t>
            </a:r>
          </a:p>
          <a:p>
            <a:r>
              <a:rPr lang="mr-IN" sz="900">
                <a:latin typeface="Andale Mono" charset="0"/>
                <a:ea typeface="Andale Mono" charset="0"/>
                <a:cs typeface="Andale Mono" charset="0"/>
              </a:rPr>
              <a:t>        self.y = y</a:t>
            </a:r>
          </a:p>
          <a:p>
            <a:endParaRPr lang="mr-IN" sz="90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mr-IN" sz="900">
                <a:latin typeface="Andale Mono" charset="0"/>
                <a:ea typeface="Andale Mono" charset="0"/>
                <a:cs typeface="Andale Mono" charset="0"/>
              </a:rPr>
              <a:t>    def isOrigin(self):</a:t>
            </a:r>
          </a:p>
          <a:p>
            <a:r>
              <a:rPr lang="mr-IN" sz="900">
                <a:latin typeface="Andale Mono" charset="0"/>
                <a:ea typeface="Andale Mono" charset="0"/>
                <a:cs typeface="Andale Mono" charset="0"/>
              </a:rPr>
              <a:t>        if self.x == 0 and self.y == 0:</a:t>
            </a:r>
          </a:p>
          <a:p>
            <a:r>
              <a:rPr lang="mr-IN" sz="900">
                <a:latin typeface="Andale Mono" charset="0"/>
                <a:ea typeface="Andale Mono" charset="0"/>
                <a:cs typeface="Andale Mono" charset="0"/>
              </a:rPr>
              <a:t>            return True</a:t>
            </a:r>
          </a:p>
          <a:p>
            <a:r>
              <a:rPr lang="mr-IN" sz="900">
                <a:latin typeface="Andale Mono" charset="0"/>
                <a:ea typeface="Andale Mono" charset="0"/>
                <a:cs typeface="Andale Mono" charset="0"/>
              </a:rPr>
              <a:t>        else:</a:t>
            </a:r>
          </a:p>
          <a:p>
            <a:r>
              <a:rPr lang="mr-IN" sz="900">
                <a:latin typeface="Andale Mono" charset="0"/>
                <a:ea typeface="Andale Mono" charset="0"/>
                <a:cs typeface="Andale Mono" charset="0"/>
              </a:rPr>
              <a:t>            return False</a:t>
            </a:r>
          </a:p>
          <a:p>
            <a:endParaRPr lang="mr-IN" sz="90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mr-IN" sz="900">
                <a:latin typeface="Andale Mono" charset="0"/>
                <a:ea typeface="Andale Mono" charset="0"/>
                <a:cs typeface="Andale Mono" charset="0"/>
              </a:rPr>
              <a:t>    def __str__(self):</a:t>
            </a:r>
          </a:p>
          <a:p>
            <a:r>
              <a:rPr lang="mr-IN" sz="900">
                <a:latin typeface="Andale Mono" charset="0"/>
                <a:ea typeface="Andale Mono" charset="0"/>
                <a:cs typeface="Andale Mono" charset="0"/>
              </a:rPr>
              <a:t>        return '(%d, %d)' % (self.x, self.y)</a:t>
            </a:r>
          </a:p>
          <a:p>
            <a:r>
              <a:rPr lang="en-US" sz="900">
                <a:latin typeface="Andale Mono" charset="0"/>
                <a:ea typeface="Andale Mono" charset="0"/>
                <a:cs typeface="Andale Mono" charset="0"/>
              </a:rPr>
              <a:t>        </a:t>
            </a:r>
            <a:endParaRPr lang="en-US" sz="9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33098" y="1978435"/>
            <a:ext cx="4802918" cy="4254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i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# Create a Point by calling __init__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point1 = Point(0,0)</a:t>
            </a:r>
            <a:endParaRPr lang="en-US" sz="1400" i="1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type(point1)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    Point</a:t>
            </a:r>
          </a:p>
          <a:p>
            <a:pPr>
              <a:lnSpc>
                <a:spcPct val="150000"/>
              </a:lnSpc>
            </a:pPr>
            <a:r>
              <a:rPr lang="en-US" sz="1400" i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# Dot (.) operator accesses class functions</a:t>
            </a:r>
            <a:endParaRPr lang="en-US" sz="140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point1.isOrigin()</a:t>
            </a:r>
            <a:endParaRPr lang="en-US" sz="1400" i="1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    True</a:t>
            </a:r>
          </a:p>
          <a:p>
            <a:pPr>
              <a:lnSpc>
                <a:spcPct val="150000"/>
              </a:lnSpc>
            </a:pPr>
            <a:r>
              <a:rPr lang="en-US" sz="1400" i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# Dot also accesses class data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point1.x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    0</a:t>
            </a:r>
          </a:p>
          <a:p>
            <a:pPr>
              <a:lnSpc>
                <a:spcPct val="150000"/>
              </a:lnSpc>
            </a:pPr>
            <a:r>
              <a:rPr lang="en-US" sz="1400" i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# print() uses the __str__ function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print(point1)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    (0,0)        </a:t>
            </a:r>
            <a:endParaRPr lang="en-US" sz="140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54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658" y="25527"/>
            <a:ext cx="7580023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/>
              <a:t>String literals are objects with functions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62665" y="2040340"/>
            <a:ext cx="4802918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i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# Create a str by calling __init__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string_literal = str('string_literal')</a:t>
            </a:r>
            <a:endParaRPr lang="en-US" sz="1400" i="1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type(string_literal)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    str</a:t>
            </a:r>
          </a:p>
          <a:p>
            <a:pPr>
              <a:lnSpc>
                <a:spcPct val="150000"/>
              </a:lnSpc>
            </a:pPr>
            <a:r>
              <a:rPr lang="en-US" sz="1400" i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# Dot (.) operator accesses class functions</a:t>
            </a:r>
            <a:endParaRPr lang="en-US" sz="1400">
              <a:latin typeface="Andale Mono" charset="0"/>
              <a:ea typeface="Andale Mono" charset="0"/>
              <a:cs typeface="Andale Mono" charset="0"/>
            </a:endParaRP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'string {}'.format('literal')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    'string literal'</a:t>
            </a:r>
          </a:p>
          <a:p>
            <a:pPr>
              <a:lnSpc>
                <a:spcPct val="150000"/>
              </a:lnSpc>
            </a:pPr>
            <a:r>
              <a:rPr lang="en-US" sz="1400" i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# Capitalize it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'string literal'.capitalize()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    'String literal'</a:t>
            </a:r>
          </a:p>
        </p:txBody>
      </p:sp>
    </p:spTree>
    <p:extLst>
      <p:ext uri="{BB962C8B-B14F-4D97-AF65-F5344CB8AC3E}">
        <p14:creationId xmlns:p14="http://schemas.microsoft.com/office/powerpoint/2010/main" val="175644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558" y="0"/>
            <a:ext cx="7986409" cy="1143000"/>
          </a:xfrm>
        </p:spPr>
        <p:txBody>
          <a:bodyPr>
            <a:normAutofit/>
          </a:bodyPr>
          <a:lstStyle/>
          <a:p>
            <a:pPr algn="l"/>
            <a:r>
              <a:rPr lang="en-US" sz="2800"/>
              <a:t>Use dir() and autocomplete to see functions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0135" y="1641505"/>
            <a:ext cx="2977097" cy="2961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dir('string literal')</a:t>
            </a:r>
            <a:endParaRPr lang="en-US" sz="1400" i="1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['__add__',</a:t>
            </a: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...</a:t>
            </a: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'capitalize',</a:t>
            </a: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'casefold',</a:t>
            </a: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'center', </a:t>
            </a: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...</a:t>
            </a: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'upper',</a:t>
            </a: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'zfill']</a:t>
            </a:r>
            <a:endParaRPr lang="en-US" sz="1400"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427" y="2811294"/>
            <a:ext cx="5236858" cy="33977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384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558" y="0"/>
            <a:ext cx="7986409" cy="1143000"/>
          </a:xfrm>
        </p:spPr>
        <p:txBody>
          <a:bodyPr>
            <a:normAutofit/>
          </a:bodyPr>
          <a:lstStyle/>
          <a:p>
            <a:pPr algn="l"/>
            <a:r>
              <a:rPr lang="en-US" sz="2800"/>
              <a:t>Classes, types, and even functions are objects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22496" y="2147342"/>
            <a:ext cx="5264583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dir(Point.isOrigin)</a:t>
            </a:r>
            <a:endParaRPr lang="en-US" sz="1400" i="1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['__annotations__', </a:t>
            </a: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'__call__',</a:t>
            </a: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...</a:t>
            </a:r>
            <a:endParaRPr lang="en-US" sz="1400">
              <a:latin typeface="Andale Mono" charset="0"/>
              <a:ea typeface="Andale Mono" charset="0"/>
              <a:cs typeface="Andale Mono" charset="0"/>
            </a:endParaRP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 '__str__', </a:t>
            </a: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'__subclasshook__']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[ ]: Point.isOrigin.__str__()</a:t>
            </a:r>
            <a:endParaRPr lang="en-US" sz="1400" i="1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lvl="1">
              <a:lnSpc>
                <a:spcPct val="150000"/>
              </a:lnSpc>
            </a:pPr>
            <a:r>
              <a:rPr lang="en-US" sz="1400">
                <a:latin typeface="Andale Mono" charset="0"/>
                <a:ea typeface="Andale Mono" charset="0"/>
                <a:cs typeface="Andale Mono" charset="0"/>
              </a:rPr>
              <a:t>'&lt;function Point.isOrigin at 0x107e3fd90&gt;' </a:t>
            </a:r>
          </a:p>
          <a:p>
            <a:pPr lvl="1">
              <a:lnSpc>
                <a:spcPct val="150000"/>
              </a:lnSpc>
            </a:pPr>
            <a:endParaRPr lang="en-US" sz="1400"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1026" name="Picture 2" descr="mage result for mind blown 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496" y="2400261"/>
            <a:ext cx="3333750" cy="221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510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fx-template" id="{09CF3D49-F052-EA44-9AA5-91ACDE7730C5}" vid="{B3ACFB98-8FA5-E448-A88C-65990DF924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ifx-template</Template>
  <TotalTime>1856</TotalTime>
  <Words>459</Words>
  <Application>Microsoft Macintosh PowerPoint</Application>
  <PresentationFormat>On-screen Show (4:3)</PresentationFormat>
  <Paragraphs>89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Andale Mono</vt:lpstr>
      <vt:lpstr>Georgia</vt:lpstr>
      <vt:lpstr>Mangal</vt:lpstr>
      <vt:lpstr>Arial</vt:lpstr>
      <vt:lpstr>Custom Design</vt:lpstr>
      <vt:lpstr>Python</vt:lpstr>
      <vt:lpstr>Instead of primitive types…</vt:lpstr>
      <vt:lpstr>Python uses object-oriented classes</vt:lpstr>
      <vt:lpstr>Python uses object-oriented classes</vt:lpstr>
      <vt:lpstr>String literals are objects with functions</vt:lpstr>
      <vt:lpstr>Use dir() and autocomplete to see functions</vt:lpstr>
      <vt:lpstr>Classes, types, and even functions are objects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</dc:title>
  <dc:creator>Kitzmiller, Aaron J</dc:creator>
  <cp:lastModifiedBy>Kitzmiller, Aaron J</cp:lastModifiedBy>
  <cp:revision>55</cp:revision>
  <dcterms:created xsi:type="dcterms:W3CDTF">2019-07-30T20:24:36Z</dcterms:created>
  <dcterms:modified xsi:type="dcterms:W3CDTF">2019-08-01T20:07:25Z</dcterms:modified>
</cp:coreProperties>
</file>

<file path=docProps/thumbnail.jpeg>
</file>